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5" r:id="rId2"/>
    <p:sldId id="256" r:id="rId3"/>
    <p:sldId id="266" r:id="rId4"/>
    <p:sldId id="257" r:id="rId5"/>
    <p:sldId id="277" r:id="rId6"/>
    <p:sldId id="260" r:id="rId7"/>
    <p:sldId id="258" r:id="rId8"/>
    <p:sldId id="268" r:id="rId9"/>
    <p:sldId id="267" r:id="rId10"/>
    <p:sldId id="278" r:id="rId11"/>
    <p:sldId id="269" r:id="rId12"/>
    <p:sldId id="259" r:id="rId13"/>
    <p:sldId id="261" r:id="rId14"/>
    <p:sldId id="270" r:id="rId15"/>
    <p:sldId id="285" r:id="rId16"/>
    <p:sldId id="275" r:id="rId17"/>
    <p:sldId id="288" r:id="rId18"/>
    <p:sldId id="276" r:id="rId19"/>
    <p:sldId id="286" r:id="rId20"/>
    <p:sldId id="262" r:id="rId21"/>
    <p:sldId id="263" r:id="rId22"/>
    <p:sldId id="264" r:id="rId23"/>
    <p:sldId id="279" r:id="rId24"/>
    <p:sldId id="280" r:id="rId25"/>
    <p:sldId id="282" r:id="rId26"/>
    <p:sldId id="281" r:id="rId27"/>
    <p:sldId id="283" r:id="rId28"/>
    <p:sldId id="274" r:id="rId29"/>
    <p:sldId id="273" r:id="rId30"/>
    <p:sldId id="284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8912"/>
  </p:normalViewPr>
  <p:slideViewPr>
    <p:cSldViewPr snapToGrid="0">
      <p:cViewPr varScale="1">
        <p:scale>
          <a:sx n="96" d="100"/>
          <a:sy n="96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D40F7-5F85-E541-9C52-38C5C22A2E2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97A6F-EE64-CB4F-8548-65666AD0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19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improve the perception performance of autonomous vehicles.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93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using a single small window branch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75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(e.g., detection outputs, raw sensory information, intermediate deep learning features, details see Sec.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3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Two novel attention modules to accommodate V2X challenges:</a:t>
            </a:r>
          </a:p>
          <a:p>
            <a:endParaRPr lang="en-US" dirty="0"/>
          </a:p>
          <a:p>
            <a:r>
              <a:rPr lang="en-US" dirty="0"/>
              <a:t>These two modules will adaptively iteratively fuse visual features to capture </a:t>
            </a:r>
          </a:p>
          <a:p>
            <a:r>
              <a:rPr lang="en-US" b="1" dirty="0"/>
              <a:t>inter-agent interaction and per-agent spatial relationship </a:t>
            </a:r>
            <a:r>
              <a:rPr lang="en-US" dirty="0"/>
              <a:t>correcting the feature misalignment caused by localization error and time delay.</a:t>
            </a:r>
          </a:p>
          <a:p>
            <a:endParaRPr lang="en-US" dirty="0"/>
          </a:p>
          <a:p>
            <a:r>
              <a:rPr lang="en-US" dirty="0"/>
              <a:t>All these modules are incorporated in a single transformer that learns to address these challenges end-to-end.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3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Two novel attention modules to accommodate V2X challenges:</a:t>
            </a:r>
          </a:p>
          <a:p>
            <a:endParaRPr lang="en-US" dirty="0"/>
          </a:p>
          <a:p>
            <a:r>
              <a:rPr lang="en-US" dirty="0"/>
              <a:t>These two modules will adaptively iteratively fuse visual features to capture </a:t>
            </a:r>
          </a:p>
          <a:p>
            <a:r>
              <a:rPr lang="en-US" b="1" dirty="0"/>
              <a:t>inter-agent interaction and per-agent spatial relationship </a:t>
            </a:r>
            <a:r>
              <a:rPr lang="en-US" dirty="0"/>
              <a:t>correcting the feature misalignment caused by localization error and time delay.</a:t>
            </a:r>
          </a:p>
          <a:p>
            <a:endParaRPr lang="en-US" dirty="0"/>
          </a:p>
          <a:p>
            <a:r>
              <a:rPr lang="en-US" dirty="0"/>
              <a:t>All these modules are incorporated in a single transformer that learns to address these challenges end-to-end.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9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Two novel attention modules to accommodate V2X challenges:</a:t>
            </a:r>
          </a:p>
          <a:p>
            <a:endParaRPr lang="en-US" dirty="0"/>
          </a:p>
          <a:p>
            <a:r>
              <a:rPr lang="en-US" dirty="0"/>
              <a:t>These two modules will adaptively iteratively fuse visual features to capture </a:t>
            </a:r>
          </a:p>
          <a:p>
            <a:r>
              <a:rPr lang="en-US" b="1" dirty="0"/>
              <a:t>inter-agent interaction and per-agent spatial relationship </a:t>
            </a:r>
            <a:r>
              <a:rPr lang="en-US" dirty="0"/>
              <a:t>correcting the feature misalignment caused by localization error and time delay.</a:t>
            </a:r>
          </a:p>
          <a:p>
            <a:endParaRPr lang="en-US" dirty="0"/>
          </a:p>
          <a:p>
            <a:r>
              <a:rPr lang="en-US" dirty="0"/>
              <a:t>All these modules are incorporated in a single transformer that learns to address these challenges end-to-end.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93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, composed of a linear projection and a learnable embedding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31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Two novel attention modules to accommodate V2X challenges:</a:t>
            </a:r>
          </a:p>
          <a:p>
            <a:endParaRPr lang="en-US" dirty="0"/>
          </a:p>
          <a:p>
            <a:r>
              <a:rPr lang="en-US" dirty="0"/>
              <a:t>These two modules will adaptively iteratively fuse visual features to capture </a:t>
            </a:r>
          </a:p>
          <a:p>
            <a:r>
              <a:rPr lang="en-US" b="1" dirty="0"/>
              <a:t>inter-agent interaction and per-agent spatial relationship </a:t>
            </a:r>
            <a:r>
              <a:rPr lang="en-US" dirty="0"/>
              <a:t>correcting the feature misalignment caused by localization error and time delay.</a:t>
            </a:r>
          </a:p>
          <a:p>
            <a:endParaRPr lang="en-US" dirty="0"/>
          </a:p>
          <a:p>
            <a:r>
              <a:rPr lang="en-US" dirty="0"/>
              <a:t>All these modules are incorporated in a single transformer that learns to address these challenges end-to-end.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7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61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97A6F-EE64-CB4F-8548-65666AD06D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1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9E8C-5ADB-A3FB-6545-88BBE2CF0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F36F2-2492-6417-C5CF-9453FFC4D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87291-BF62-7273-3CC2-DF2BD471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A279F-53E4-4805-D895-0A7B7776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8F917-0B3C-DF31-A9A7-2172B252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2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2867-78CD-2894-8400-AA51A4E8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5D45D-66A5-AA73-9159-DAAED87B0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1C60B-6CBF-8719-A192-F6F5DDB8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94D02-0817-D903-BF12-F645E1FF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D0E5-F53C-CBEA-9CFE-6D501EA7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4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CD35D-A806-6152-E22A-B1E7E863E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E5BBB-2754-7D95-7669-DEAE081E2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F3200-B676-2575-6AE3-B1D309BE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B4585-F827-C111-5FDA-BE4C3EDD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8DA5-12F3-87EC-159F-53F1365E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8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0105-F4CB-6461-5929-1E73A161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221A-4173-A4E6-0143-F480561AD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521E1-2BDF-43F6-5067-11CDE87C6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8BD94-21BA-B73D-FBD0-B1004395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F2DFC-E4DB-8C8B-4211-FCE92B25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8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C215-A562-7F7A-53F2-EBC6BA12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B2707-9D1B-E984-09BB-4AABA4540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88F93-F03E-41B6-187A-C4B0A4F6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E5AD4-B0B8-7B91-F1DB-345F3CFE7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EEAEF-3767-DA9A-B98C-CBDA5F7F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7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AAA5-E60A-8F32-D248-86C18A65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2AC1-D90E-7362-0AA4-E5CCA26D4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E6384-C326-6E64-3C87-532C14D9D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E8A38-4372-30EE-DEEA-D73F81D0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66863-3C90-255D-31B0-1D15D0B8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B6166-33A7-B799-61A9-9EC2A364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2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3E5A-3FCA-DAA1-E6C1-60B05A36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482BB-B0AB-03F8-487F-0F1702D1B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3D3C7-EA5A-081A-5865-183BCA7B8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48387-E3C7-147D-38EA-33F51EF60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2BF5D-1408-A0A9-2EDC-C1D761F7AF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B114C-6117-3E5C-F675-4933C06D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EC52A2-6639-E1E1-678A-3C2C1C51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F48CF4-2907-6104-AC5F-C6363A03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182F-EE77-6E02-548A-A75D8D3D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A4FD1-88B3-9918-1F4B-A40DEB0F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C9D19-DBAB-A846-E3A1-E39D7555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221A9-F6E1-0BB1-97F6-573F341C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0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50B6C-932B-7EB7-CAC2-29F42225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AF8DB-B26A-66B8-EACD-EE9FC3E25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1F206-F07D-A525-4332-5A6B11A0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2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2B93-1BE8-FE98-9A13-24B576C8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C3FAF-4B25-A6FD-92B0-B20D602F4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266E3-AEB0-B5CC-7204-5D532AC91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DEACB-BA68-E2E0-B3B9-A4C21613F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BCFE1-1C12-D64F-82F9-8A4DEB5D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13D18-8690-A9A1-1C67-012B75EC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8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7BD9-7F67-4DB3-6F38-D4BD003F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AFF8E8-CD39-79BC-D854-E63657EAD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F74AA-9BF5-68CB-85C8-512A99AB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0B724-BEBB-725E-B2BE-73E498F5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2933A-9DE2-6198-8AB8-6EFE2594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CEF06-984C-D7E6-8025-B368A1A8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D558F-9464-CA62-E73A-CE897B1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E9F6C-4AC2-7C74-C08B-036EA0EFC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D217F-B47C-C298-CA8C-BCC9AF03B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FEE4A-8C42-6A4C-8104-8A2923F1925F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87C14-97BF-3189-E7E2-A12063EAD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750FD-E5E6-47A5-BAEE-729EA7D4A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EACA57-D3D9-6A45-955E-4BD4E3CD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1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537060-9C47-0865-3330-1596AB1262EE}"/>
              </a:ext>
            </a:extLst>
          </p:cNvPr>
          <p:cNvSpPr txBox="1">
            <a:spLocks/>
          </p:cNvSpPr>
          <p:nvPr/>
        </p:nvSpPr>
        <p:spPr>
          <a:xfrm>
            <a:off x="481237" y="973946"/>
            <a:ext cx="10515600" cy="21783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Paper : </a:t>
            </a:r>
            <a:r>
              <a:rPr lang="en-IN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V2X-ViT: Vehicle-to-Everything Cooperative Perception with Vision Transformer </a:t>
            </a:r>
            <a:endParaRPr lang="en-I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Runsheng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Xu</a:t>
            </a:r>
            <a:r>
              <a:rPr lang="en-IN" sz="24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Hao Xiang</a:t>
            </a:r>
            <a:r>
              <a:rPr lang="en-IN" sz="24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Zhengzhong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Tu2, Xin Xia, 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Ming-</a:t>
            </a:r>
            <a:r>
              <a:rPr lang="en-IN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Hsuan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and Jiaqi Ma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8th Aug -2022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0B20F-E6DF-1DB2-54E7-1A448BAC79D9}"/>
              </a:ext>
            </a:extLst>
          </p:cNvPr>
          <p:cNvSpPr txBox="1"/>
          <p:nvPr/>
        </p:nvSpPr>
        <p:spPr>
          <a:xfrm>
            <a:off x="4583288" y="4413956"/>
            <a:ext cx="3217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Presented by </a:t>
            </a:r>
          </a:p>
          <a:p>
            <a:pPr algn="ctr"/>
            <a:r>
              <a:rPr lang="en-US" dirty="0" err="1"/>
              <a:t>Naay</a:t>
            </a:r>
            <a:r>
              <a:rPr lang="en-US" dirty="0"/>
              <a:t>, Danny </a:t>
            </a:r>
          </a:p>
          <a:p>
            <a:pPr algn="ctr"/>
            <a:r>
              <a:rPr lang="en-US" dirty="0"/>
              <a:t>GNR 650</a:t>
            </a:r>
          </a:p>
        </p:txBody>
      </p:sp>
    </p:spTree>
    <p:extLst>
      <p:ext uri="{BB962C8B-B14F-4D97-AF65-F5344CB8AC3E}">
        <p14:creationId xmlns:p14="http://schemas.microsoft.com/office/powerpoint/2010/main" val="36023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74CAFB-691C-86A2-30E2-C8D36338AAF9}"/>
              </a:ext>
            </a:extLst>
          </p:cNvPr>
          <p:cNvSpPr txBox="1"/>
          <p:nvPr/>
        </p:nvSpPr>
        <p:spPr>
          <a:xfrm>
            <a:off x="819806" y="200092"/>
            <a:ext cx="143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V2X -</a:t>
            </a:r>
            <a:r>
              <a:rPr lang="en-US" sz="2800" dirty="0" err="1"/>
              <a:t>ViT</a:t>
            </a:r>
            <a:endParaRPr lang="en-US" sz="2800" dirty="0"/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A3935870-B46A-5C10-E17A-9E1C1333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5" y="765645"/>
            <a:ext cx="10747414" cy="3710416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8A0E8DE-46A7-EF80-6A0B-6A806128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39" y="4476061"/>
            <a:ext cx="7772400" cy="232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4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481387-DD57-CFFA-7CF3-35B5069DAF8B}"/>
              </a:ext>
            </a:extLst>
          </p:cNvPr>
          <p:cNvSpPr txBox="1"/>
          <p:nvPr/>
        </p:nvSpPr>
        <p:spPr>
          <a:xfrm>
            <a:off x="819806" y="200092"/>
            <a:ext cx="222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NOT </a:t>
            </a:r>
            <a:r>
              <a:rPr lang="en-US" sz="2800" dirty="0" err="1"/>
              <a:t>ViT</a:t>
            </a:r>
            <a:r>
              <a:rPr lang="en-US" sz="2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8477D-3B60-4D60-CD28-D22C2BA7293F}"/>
              </a:ext>
            </a:extLst>
          </p:cNvPr>
          <p:cNvSpPr txBox="1"/>
          <p:nvPr/>
        </p:nvSpPr>
        <p:spPr>
          <a:xfrm>
            <a:off x="819806" y="1065468"/>
            <a:ext cx="9591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full self attention in </a:t>
            </a:r>
            <a:r>
              <a:rPr lang="en-US" sz="2400" dirty="0" err="1"/>
              <a:t>ViT</a:t>
            </a:r>
            <a:r>
              <a:rPr lang="en-US" sz="2400" dirty="0"/>
              <a:t> , </a:t>
            </a:r>
          </a:p>
          <a:p>
            <a:r>
              <a:rPr lang="en-US" sz="2400" dirty="0"/>
              <a:t>	&gt;  having global interaction, </a:t>
            </a:r>
          </a:p>
          <a:p>
            <a:r>
              <a:rPr lang="en-US" sz="2400" dirty="0"/>
              <a:t>	&gt; locality into self-attention, such as </a:t>
            </a:r>
            <a:r>
              <a:rPr lang="en-US" sz="2400" dirty="0" err="1"/>
              <a:t>Swin</a:t>
            </a:r>
            <a:r>
              <a:rPr lang="en-US" sz="2400" dirty="0"/>
              <a:t>, </a:t>
            </a:r>
            <a:r>
              <a:rPr lang="en-US" sz="2400" dirty="0" err="1"/>
              <a:t>CSwin</a:t>
            </a:r>
            <a:r>
              <a:rPr lang="en-US" sz="2400" dirty="0"/>
              <a:t>, Twins, window, and sparse attention.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A1B8C-8065-2B02-5900-95AA10E70823}"/>
              </a:ext>
            </a:extLst>
          </p:cNvPr>
          <p:cNvSpPr txBox="1"/>
          <p:nvPr/>
        </p:nvSpPr>
        <p:spPr>
          <a:xfrm>
            <a:off x="819806" y="3253376"/>
            <a:ext cx="1035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their efficacy to represent heterogeneous graphs has been less studied.</a:t>
            </a:r>
          </a:p>
        </p:txBody>
      </p:sp>
    </p:spTree>
    <p:extLst>
      <p:ext uri="{BB962C8B-B14F-4D97-AF65-F5344CB8AC3E}">
        <p14:creationId xmlns:p14="http://schemas.microsoft.com/office/powerpoint/2010/main" val="97233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08F775-36F4-AF6A-09FA-79D2C0AB1AE1}"/>
              </a:ext>
            </a:extLst>
          </p:cNvPr>
          <p:cNvSpPr txBox="1"/>
          <p:nvPr/>
        </p:nvSpPr>
        <p:spPr>
          <a:xfrm>
            <a:off x="819806" y="200092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99181-BECA-332D-8E16-7DE5F596C1D5}"/>
              </a:ext>
            </a:extLst>
          </p:cNvPr>
          <p:cNvSpPr txBox="1"/>
          <p:nvPr/>
        </p:nvSpPr>
        <p:spPr>
          <a:xfrm>
            <a:off x="819806" y="860696"/>
            <a:ext cx="109759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 a robust cooperative perception framework with V2X communication using a novel Vision Transformer. Build a holistic attention model, namely V2X-ViT, to effectively fuse information across on-road agents namely AV and Infrastructure</a:t>
            </a:r>
          </a:p>
          <a:p>
            <a:endParaRPr lang="en-US" sz="2400" dirty="0"/>
          </a:p>
          <a:p>
            <a:r>
              <a:rPr lang="en-US" sz="2400" dirty="0"/>
              <a:t>V2X-ViT consists of alternating layers of:</a:t>
            </a:r>
          </a:p>
          <a:p>
            <a:r>
              <a:rPr lang="en-US" sz="2400" dirty="0"/>
              <a:t>	&gt; heterogeneous multiagent self-attention and </a:t>
            </a:r>
          </a:p>
          <a:p>
            <a:r>
              <a:rPr lang="en-US" sz="2400" dirty="0"/>
              <a:t>	&gt; multi-scale window self-attention,</a:t>
            </a:r>
          </a:p>
          <a:p>
            <a:endParaRPr lang="en-US" sz="2400" dirty="0"/>
          </a:p>
          <a:p>
            <a:r>
              <a:rPr lang="en-US" sz="2400" dirty="0"/>
              <a:t>Inspired by </a:t>
            </a:r>
            <a:r>
              <a:rPr lang="en-US" sz="2400" dirty="0" err="1"/>
              <a:t>Hetrogeneous</a:t>
            </a:r>
            <a:r>
              <a:rPr lang="en-US" sz="2400" dirty="0"/>
              <a:t> Graph </a:t>
            </a:r>
            <a:r>
              <a:rPr lang="en-US" sz="2400" dirty="0" err="1"/>
              <a:t>Transfomer</a:t>
            </a:r>
            <a:r>
              <a:rPr lang="en-US" sz="2400" dirty="0"/>
              <a:t>, build a customized heterogeneous multi-head self-attention module tailored for graph attribute-aware multi-agent 3D visual feature fusion, which is able to capture the heterogeneity of V2X systems.</a:t>
            </a:r>
          </a:p>
          <a:p>
            <a:endParaRPr lang="en-US" sz="2400" dirty="0"/>
          </a:p>
          <a:p>
            <a:r>
              <a:rPr lang="en-US" sz="2400" dirty="0"/>
              <a:t>Also, handle the imperfect localization and time delay exists during feature transmission</a:t>
            </a:r>
          </a:p>
        </p:txBody>
      </p:sp>
    </p:spTree>
    <p:extLst>
      <p:ext uri="{BB962C8B-B14F-4D97-AF65-F5344CB8AC3E}">
        <p14:creationId xmlns:p14="http://schemas.microsoft.com/office/powerpoint/2010/main" val="3846148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79F41-FE14-3D3B-F6BD-CFBC83627A60}"/>
              </a:ext>
            </a:extLst>
          </p:cNvPr>
          <p:cNvSpPr txBox="1"/>
          <p:nvPr/>
        </p:nvSpPr>
        <p:spPr>
          <a:xfrm>
            <a:off x="819806" y="200092"/>
            <a:ext cx="396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Architecture At A Glance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9553B-87B8-2D05-1FF7-E15AF9E89B8E}"/>
              </a:ext>
            </a:extLst>
          </p:cNvPr>
          <p:cNvSpPr txBox="1"/>
          <p:nvPr/>
        </p:nvSpPr>
        <p:spPr>
          <a:xfrm>
            <a:off x="819806" y="1065468"/>
            <a:ext cx="9591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components</a:t>
            </a:r>
          </a:p>
          <a:p>
            <a:pPr marL="457200" indent="-457200">
              <a:buAutoNum type="arabicParenR"/>
            </a:pPr>
            <a:r>
              <a:rPr lang="en-US" sz="2400" dirty="0"/>
              <a:t>Metadata sharing,</a:t>
            </a:r>
          </a:p>
          <a:p>
            <a:pPr marL="457200" indent="-457200">
              <a:buAutoNum type="arabicParenR"/>
            </a:pPr>
            <a:r>
              <a:rPr lang="en-US" sz="2400" dirty="0"/>
              <a:t>Feature extraction,</a:t>
            </a:r>
          </a:p>
          <a:p>
            <a:pPr marL="457200" indent="-457200">
              <a:buAutoNum type="arabicParenR"/>
            </a:pPr>
            <a:r>
              <a:rPr lang="en-US" sz="2400" dirty="0"/>
              <a:t>Compression and sharing</a:t>
            </a:r>
            <a:endParaRPr lang="en-US" sz="2400" b="1" dirty="0"/>
          </a:p>
          <a:p>
            <a:pPr marL="457200" indent="-457200">
              <a:buAutoNum type="arabicParenR"/>
            </a:pPr>
            <a:r>
              <a:rPr lang="en-US" sz="2400" b="1" dirty="0"/>
              <a:t>V2X vision Transformer</a:t>
            </a:r>
            <a:r>
              <a:rPr lang="en-US" sz="2400" dirty="0"/>
              <a:t> and </a:t>
            </a:r>
          </a:p>
          <a:p>
            <a:pPr marL="457200" indent="-457200">
              <a:buAutoNum type="arabicParenR"/>
            </a:pPr>
            <a:r>
              <a:rPr lang="en-US" sz="2400" dirty="0"/>
              <a:t>Detection head</a:t>
            </a:r>
          </a:p>
        </p:txBody>
      </p:sp>
      <p:pic>
        <p:nvPicPr>
          <p:cNvPr id="5" name="Picture 4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FD640313-346C-8BE8-135C-1144F152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45" y="325261"/>
            <a:ext cx="35052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7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02094B-3EB3-C0C9-A3B5-D635225CDBCC}"/>
              </a:ext>
            </a:extLst>
          </p:cNvPr>
          <p:cNvSpPr txBox="1"/>
          <p:nvPr/>
        </p:nvSpPr>
        <p:spPr>
          <a:xfrm>
            <a:off x="819806" y="200092"/>
            <a:ext cx="363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V2X – </a:t>
            </a:r>
            <a:r>
              <a:rPr lang="en-US" sz="2800" dirty="0" err="1"/>
              <a:t>ViT</a:t>
            </a:r>
            <a:r>
              <a:rPr lang="en-US" sz="2800" dirty="0"/>
              <a:t> Architecture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98FE7-B9AE-1993-2EBE-050D25BBBCA8}"/>
              </a:ext>
            </a:extLst>
          </p:cNvPr>
          <p:cNvSpPr txBox="1"/>
          <p:nvPr/>
        </p:nvSpPr>
        <p:spPr>
          <a:xfrm>
            <a:off x="819806" y="860696"/>
            <a:ext cx="572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Heterogeneous multi-agent self-attention :: HMSA</a:t>
            </a:r>
          </a:p>
          <a:p>
            <a:endParaRPr lang="en-US" sz="2400" dirty="0"/>
          </a:p>
          <a:p>
            <a:r>
              <a:rPr lang="en-US" sz="2400" dirty="0"/>
              <a:t>Learns different relationships based on node and edge types to effectively capture the heterogeneous graph representation</a:t>
            </a:r>
          </a:p>
          <a:p>
            <a:endParaRPr lang="en-US" sz="2400" dirty="0"/>
          </a:p>
          <a:p>
            <a:r>
              <a:rPr lang="en-US" sz="2400" dirty="0"/>
              <a:t>We have two types of nodes {I, V} and four types of edges {V-V, V-I, I-V, I-I}</a:t>
            </a:r>
          </a:p>
          <a:p>
            <a:r>
              <a:rPr lang="en-US" sz="2400" dirty="0"/>
              <a:t>Unlike traditional attention where the node features are treated as a vector.</a:t>
            </a:r>
          </a:p>
        </p:txBody>
      </p:sp>
      <p:pic>
        <p:nvPicPr>
          <p:cNvPr id="7" name="Picture 6" descr="A diagram of a vehicle&#10;&#10;Description automatically generated">
            <a:extLst>
              <a:ext uri="{FF2B5EF4-FFF2-40B4-BE49-F238E27FC236}">
                <a16:creationId xmlns:a16="http://schemas.microsoft.com/office/drawing/2014/main" id="{54326D92-A7D5-F64C-1207-321FF586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94" y="723312"/>
            <a:ext cx="4927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6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02094B-3EB3-C0C9-A3B5-D635225CDBCC}"/>
              </a:ext>
            </a:extLst>
          </p:cNvPr>
          <p:cNvSpPr txBox="1"/>
          <p:nvPr/>
        </p:nvSpPr>
        <p:spPr>
          <a:xfrm>
            <a:off x="819806" y="200092"/>
            <a:ext cx="4770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V2X – </a:t>
            </a:r>
            <a:r>
              <a:rPr lang="en-US" sz="2800" dirty="0" err="1"/>
              <a:t>ViT</a:t>
            </a:r>
            <a:r>
              <a:rPr lang="en-US" sz="2800" dirty="0"/>
              <a:t> Architecture - HSMA</a:t>
            </a:r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A5FF1325-C0DF-D2B1-6350-182C5615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7" y="868534"/>
            <a:ext cx="7200900" cy="1193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660CFF5-D62A-CDD6-C627-68F0982E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4" y="1836211"/>
            <a:ext cx="7772400" cy="2429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AEE355-DBD1-9275-E259-B721BF947DE5}"/>
              </a:ext>
            </a:extLst>
          </p:cNvPr>
          <p:cNvSpPr txBox="1"/>
          <p:nvPr/>
        </p:nvSpPr>
        <p:spPr>
          <a:xfrm>
            <a:off x="251791" y="5670264"/>
            <a:ext cx="711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Aggregator/Projectors indexed by node : Dense [ci] </a:t>
            </a:r>
          </a:p>
          <a:p>
            <a:r>
              <a:rPr lang="en-US" dirty="0"/>
              <a:t>Attention calculates important weights between pair of nodes based on edges : ATT</a:t>
            </a:r>
          </a:p>
          <a:p>
            <a:r>
              <a:rPr lang="en-US" dirty="0"/>
              <a:t>Message Aggregator  : MSG </a:t>
            </a:r>
          </a:p>
        </p:txBody>
      </p:sp>
      <p:pic>
        <p:nvPicPr>
          <p:cNvPr id="11" name="Picture 10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C112EA06-D766-214A-1479-EF53FD96A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54" y="4199673"/>
            <a:ext cx="5542998" cy="1470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94F14F-FC66-BEF5-CBDF-ECB5FCFB3196}"/>
              </a:ext>
            </a:extLst>
          </p:cNvPr>
          <p:cNvSpPr txBox="1"/>
          <p:nvPr/>
        </p:nvSpPr>
        <p:spPr>
          <a:xfrm>
            <a:off x="7643124" y="4789137"/>
            <a:ext cx="4297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to 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is used to project the features based on the edge type between source node and target node</a:t>
            </a:r>
            <a:endParaRPr lang="en-IN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CAE42-D2AC-BE5E-8C04-33B5ADF9E5C5}"/>
              </a:ext>
            </a:extLst>
          </p:cNvPr>
          <p:cNvSpPr txBox="1"/>
          <p:nvPr/>
        </p:nvSpPr>
        <p:spPr>
          <a:xfrm>
            <a:off x="8389118" y="2638862"/>
            <a:ext cx="380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To incorporate the semantic meaning of edges we multiple with weight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6B67C-4A1C-B249-ABEF-F8E5E63AC1F1}"/>
              </a:ext>
            </a:extLst>
          </p:cNvPr>
          <p:cNvSpPr txBox="1"/>
          <p:nvPr/>
        </p:nvSpPr>
        <p:spPr>
          <a:xfrm>
            <a:off x="8389118" y="3427497"/>
            <a:ext cx="380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Separate Dense model for each vehicle</a:t>
            </a:r>
          </a:p>
          <a:p>
            <a:r>
              <a:rPr lang="en-IN" dirty="0">
                <a:solidFill>
                  <a:srgbClr val="000000"/>
                </a:solidFill>
                <a:latin typeface="CMR10"/>
              </a:rPr>
              <a:t>and infrastructure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373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02094B-3EB3-C0C9-A3B5-D635225CDBCC}"/>
              </a:ext>
            </a:extLst>
          </p:cNvPr>
          <p:cNvSpPr txBox="1"/>
          <p:nvPr/>
        </p:nvSpPr>
        <p:spPr>
          <a:xfrm>
            <a:off x="819806" y="200092"/>
            <a:ext cx="363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V2X – </a:t>
            </a:r>
            <a:r>
              <a:rPr lang="en-US" sz="2800" dirty="0" err="1"/>
              <a:t>ViT</a:t>
            </a:r>
            <a:r>
              <a:rPr lang="en-US" sz="2800" dirty="0"/>
              <a:t> Architecture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98FE7-B9AE-1993-2EBE-050D25BBBCA8}"/>
              </a:ext>
            </a:extLst>
          </p:cNvPr>
          <p:cNvSpPr txBox="1"/>
          <p:nvPr/>
        </p:nvSpPr>
        <p:spPr>
          <a:xfrm>
            <a:off x="819806" y="860696"/>
            <a:ext cx="52761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Multi-scale window attention : (</a:t>
            </a:r>
            <a:r>
              <a:rPr lang="en-US" sz="2400" dirty="0" err="1"/>
              <a:t>Mswin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New type of attention mechanism tailored for efficient long-range spatial interaction on high-resolution detection.</a:t>
            </a:r>
          </a:p>
          <a:p>
            <a:endParaRPr lang="en-US" sz="2400" dirty="0"/>
          </a:p>
          <a:p>
            <a:r>
              <a:rPr lang="en-US" sz="2400" dirty="0" err="1"/>
              <a:t>MSwin</a:t>
            </a:r>
            <a:r>
              <a:rPr lang="en-US" sz="2400" dirty="0"/>
              <a:t> uses multiple window sizes to aggregate spatial information, which greatly improves the detection robustness against localization errors.</a:t>
            </a:r>
          </a:p>
        </p:txBody>
      </p:sp>
      <p:pic>
        <p:nvPicPr>
          <p:cNvPr id="4" name="Picture 3" descr="A diagram of a window&#10;&#10;Description automatically generated">
            <a:extLst>
              <a:ext uri="{FF2B5EF4-FFF2-40B4-BE49-F238E27FC236}">
                <a16:creationId xmlns:a16="http://schemas.microsoft.com/office/drawing/2014/main" id="{EEE1E8C4-F193-36B5-0EC4-64A5003F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77415"/>
            <a:ext cx="5181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02094B-3EB3-C0C9-A3B5-D635225CDBCC}"/>
              </a:ext>
            </a:extLst>
          </p:cNvPr>
          <p:cNvSpPr txBox="1"/>
          <p:nvPr/>
        </p:nvSpPr>
        <p:spPr>
          <a:xfrm>
            <a:off x="819806" y="200092"/>
            <a:ext cx="500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V2X – </a:t>
            </a:r>
            <a:r>
              <a:rPr lang="en-US" sz="2800" dirty="0" err="1"/>
              <a:t>ViT</a:t>
            </a:r>
            <a:r>
              <a:rPr lang="en-US" sz="2800" dirty="0"/>
              <a:t> Architecture - MSWIM</a:t>
            </a:r>
          </a:p>
        </p:txBody>
      </p:sp>
      <p:pic>
        <p:nvPicPr>
          <p:cNvPr id="5" name="Picture 4" descr="A white background with black letters&#10;&#10;Description automatically generated">
            <a:extLst>
              <a:ext uri="{FF2B5EF4-FFF2-40B4-BE49-F238E27FC236}">
                <a16:creationId xmlns:a16="http://schemas.microsoft.com/office/drawing/2014/main" id="{F3A08FD4-B5D8-01D0-AEF5-2C073F25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78" y="1009650"/>
            <a:ext cx="7772400" cy="1740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CC45F6-C00F-0CE9-C221-A039E2E76B5A}"/>
              </a:ext>
            </a:extLst>
          </p:cNvPr>
          <p:cNvSpPr txBox="1"/>
          <p:nvPr/>
        </p:nvSpPr>
        <p:spPr>
          <a:xfrm>
            <a:off x="846667" y="3431822"/>
            <a:ext cx="649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CMBX10"/>
              </a:rPr>
              <a:t>H 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be an input feature of a single agent</a:t>
            </a:r>
            <a:endParaRPr lang="en-IN" dirty="0"/>
          </a:p>
          <a:p>
            <a:r>
              <a:rPr lang="en-IN" sz="1800" b="1" dirty="0">
                <a:solidFill>
                  <a:srgbClr val="000000"/>
                </a:solidFill>
                <a:effectLst/>
                <a:latin typeface="CMBX10"/>
              </a:rPr>
              <a:t>H [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CMBX10"/>
              </a:rPr>
              <a:t>i,m</a:t>
            </a:r>
            <a:r>
              <a:rPr lang="en-IN" sz="1800" b="1" dirty="0">
                <a:solidFill>
                  <a:srgbClr val="000000"/>
                </a:solidFill>
                <a:effectLst/>
                <a:latin typeface="CMBX10"/>
              </a:rPr>
              <a:t> ] 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is the self attention for each branch</a:t>
            </a:r>
            <a:endParaRPr lang="en-IN" sz="1800" b="1" dirty="0">
              <a:solidFill>
                <a:srgbClr val="000000"/>
              </a:solidFill>
              <a:effectLst/>
              <a:latin typeface="CMBX10"/>
            </a:endParaRPr>
          </a:p>
          <a:p>
            <a:r>
              <a:rPr lang="en-IN" sz="1800" b="1" dirty="0">
                <a:solidFill>
                  <a:srgbClr val="000000"/>
                </a:solidFill>
                <a:effectLst/>
                <a:latin typeface="CMBX10"/>
              </a:rPr>
              <a:t>Y</a:t>
            </a:r>
            <a:r>
              <a:rPr lang="en-IN" b="1" dirty="0"/>
              <a:t>[</a:t>
            </a:r>
            <a:r>
              <a:rPr lang="en-IN" sz="1800" i="1" dirty="0">
                <a:solidFill>
                  <a:srgbClr val="000000"/>
                </a:solidFill>
                <a:effectLst/>
                <a:latin typeface="CMMI7"/>
              </a:rPr>
              <a:t>m] 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is the output of the </a:t>
            </a:r>
            <a:r>
              <a:rPr lang="en-IN" sz="1800" i="1" dirty="0">
                <a:solidFill>
                  <a:srgbClr val="000000"/>
                </a:solidFill>
                <a:effectLst/>
                <a:latin typeface="CMMI10"/>
              </a:rPr>
              <a:t>m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-</a:t>
            </a:r>
            <a:r>
              <a:rPr lang="en-IN" sz="1800" dirty="0" err="1">
                <a:solidFill>
                  <a:srgbClr val="000000"/>
                </a:solidFill>
                <a:effectLst/>
                <a:latin typeface="CMR10"/>
              </a:rPr>
              <a:t>th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 head for branch </a:t>
            </a:r>
            <a:r>
              <a:rPr lang="en-IN" sz="1800" i="1" dirty="0">
                <a:solidFill>
                  <a:srgbClr val="000000"/>
                </a:solidFill>
                <a:effectLst/>
                <a:latin typeface="CMMI10"/>
              </a:rPr>
              <a:t>j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.</a:t>
            </a:r>
          </a:p>
          <a:p>
            <a:r>
              <a:rPr lang="en-IN" sz="1800" b="1" dirty="0">
                <a:solidFill>
                  <a:srgbClr val="000000"/>
                </a:solidFill>
                <a:effectLst/>
                <a:latin typeface="CMBX10"/>
              </a:rPr>
              <a:t>Y [j] 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the outputs for all heads 1</a:t>
            </a:r>
            <a:r>
              <a:rPr lang="en-IN" sz="18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IN" sz="1800" i="1" dirty="0">
                <a:solidFill>
                  <a:srgbClr val="000000"/>
                </a:solidFill>
                <a:effectLst/>
                <a:latin typeface="CMMI10"/>
              </a:rPr>
              <a:t>, ..., </a:t>
            </a:r>
            <a:r>
              <a:rPr lang="en-IN" sz="1800" i="1" dirty="0" err="1">
                <a:solidFill>
                  <a:srgbClr val="000000"/>
                </a:solidFill>
                <a:effectLst/>
                <a:latin typeface="CMMI10"/>
              </a:rPr>
              <a:t>h</a:t>
            </a:r>
            <a:r>
              <a:rPr lang="en-IN" sz="1800" i="1" dirty="0" err="1">
                <a:solidFill>
                  <a:srgbClr val="000000"/>
                </a:solidFill>
                <a:effectLst/>
                <a:latin typeface="CMMI7"/>
              </a:rPr>
              <a:t>j</a:t>
            </a:r>
            <a:r>
              <a:rPr lang="en-IN" sz="18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are concatenated</a:t>
            </a:r>
            <a:endParaRPr lang="en-IN" dirty="0"/>
          </a:p>
          <a:p>
            <a:r>
              <a:rPr lang="en-IN" dirty="0"/>
              <a:t>The Attention is alike </a:t>
            </a:r>
            <a:r>
              <a:rPr lang="en-IN" dirty="0" err="1"/>
              <a:t>Swin</a:t>
            </a:r>
            <a:r>
              <a:rPr lang="en-IN" dirty="0"/>
              <a:t>, which denotes relative self-attention</a:t>
            </a:r>
          </a:p>
        </p:txBody>
      </p:sp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5DCE2EFF-285C-FEC3-06EB-A76E588C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2" y="4866043"/>
            <a:ext cx="6397977" cy="866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80880-DDA7-13A3-BC37-5CCDA1C9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495" y="2753078"/>
            <a:ext cx="4552949" cy="562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7FF3AD-32F1-8E50-ABFB-FAFF08E5E215}"/>
              </a:ext>
            </a:extLst>
          </p:cNvPr>
          <p:cNvSpPr txBox="1"/>
          <p:nvPr/>
        </p:nvSpPr>
        <p:spPr>
          <a:xfrm>
            <a:off x="925689" y="6084711"/>
            <a:ext cx="717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Split Attention </a:t>
            </a:r>
            <a:r>
              <a:rPr lang="en-IN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block enables attention across feature-map groups.</a:t>
            </a:r>
            <a:endParaRPr lang="en-IN" dirty="0"/>
          </a:p>
          <a:p>
            <a:endParaRPr lang="en-US" dirty="0"/>
          </a:p>
        </p:txBody>
      </p:sp>
      <p:pic>
        <p:nvPicPr>
          <p:cNvPr id="17" name="Picture 16" descr="A diagram of a software model&#10;&#10;Description automatically generated">
            <a:extLst>
              <a:ext uri="{FF2B5EF4-FFF2-40B4-BE49-F238E27FC236}">
                <a16:creationId xmlns:a16="http://schemas.microsoft.com/office/drawing/2014/main" id="{623F4E5D-6A02-DD36-A516-D0E9ED460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227" y="3129847"/>
            <a:ext cx="2560106" cy="31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02094B-3EB3-C0C9-A3B5-D635225CDBCC}"/>
              </a:ext>
            </a:extLst>
          </p:cNvPr>
          <p:cNvSpPr txBox="1"/>
          <p:nvPr/>
        </p:nvSpPr>
        <p:spPr>
          <a:xfrm>
            <a:off x="819806" y="200092"/>
            <a:ext cx="363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V2X – </a:t>
            </a:r>
            <a:r>
              <a:rPr lang="en-US" sz="2800" dirty="0" err="1"/>
              <a:t>ViT</a:t>
            </a:r>
            <a:r>
              <a:rPr lang="en-US" sz="2800" dirty="0"/>
              <a:t> Architecture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98FE7-B9AE-1993-2EBE-050D25BBBCA8}"/>
              </a:ext>
            </a:extLst>
          </p:cNvPr>
          <p:cNvSpPr txBox="1"/>
          <p:nvPr/>
        </p:nvSpPr>
        <p:spPr>
          <a:xfrm>
            <a:off x="819806" y="860696"/>
            <a:ext cx="109759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Delay-aware positional encoding:</a:t>
            </a:r>
          </a:p>
          <a:p>
            <a:r>
              <a:rPr lang="en-US" sz="2400" dirty="0"/>
              <a:t>To encode this temporal information, we leverage an adaptive delay-aware positional encoding (DPE), composed of a linear projection and a learnable embedding.</a:t>
            </a:r>
          </a:p>
          <a:p>
            <a:endParaRPr lang="en-US" sz="2400" dirty="0"/>
          </a:p>
          <a:p>
            <a:r>
              <a:rPr lang="en-US" sz="2400" dirty="0"/>
              <a:t>We initialize it with sinusoid functions conditioned on time delay and channel and then a linear projection will further warp the learnable embedding so it can generalize better for unseen time delay.</a:t>
            </a:r>
          </a:p>
          <a:p>
            <a:endParaRPr lang="en-US" sz="2400" dirty="0"/>
          </a:p>
          <a:p>
            <a:r>
              <a:rPr lang="en-US" sz="2400" dirty="0"/>
              <a:t>We add this projected embedding to each agents’ feature before feeding into the Transformer so that the features are temporally aligned beforehand</a:t>
            </a:r>
          </a:p>
        </p:txBody>
      </p:sp>
    </p:spTree>
    <p:extLst>
      <p:ext uri="{BB962C8B-B14F-4D97-AF65-F5344CB8AC3E}">
        <p14:creationId xmlns:p14="http://schemas.microsoft.com/office/powerpoint/2010/main" val="56223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02094B-3EB3-C0C9-A3B5-D635225CDBCC}"/>
              </a:ext>
            </a:extLst>
          </p:cNvPr>
          <p:cNvSpPr txBox="1"/>
          <p:nvPr/>
        </p:nvSpPr>
        <p:spPr>
          <a:xfrm>
            <a:off x="819806" y="200092"/>
            <a:ext cx="363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V2X – </a:t>
            </a:r>
            <a:r>
              <a:rPr lang="en-US" sz="2800" dirty="0" err="1"/>
              <a:t>ViT</a:t>
            </a:r>
            <a:r>
              <a:rPr lang="en-US" sz="2800" dirty="0"/>
              <a:t> Architecture </a:t>
            </a:r>
          </a:p>
        </p:txBody>
      </p:sp>
      <p:pic>
        <p:nvPicPr>
          <p:cNvPr id="4" name="Picture 3" descr="A close-up of numbers&#10;&#10;Description automatically generated">
            <a:extLst>
              <a:ext uri="{FF2B5EF4-FFF2-40B4-BE49-F238E27FC236}">
                <a16:creationId xmlns:a16="http://schemas.microsoft.com/office/drawing/2014/main" id="{F1C9DCEB-FCE9-8DC3-C286-CDD85C4E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49" y="908843"/>
            <a:ext cx="7772400" cy="1418160"/>
          </a:xfrm>
          <a:prstGeom prst="rect">
            <a:avLst/>
          </a:prstGeom>
        </p:spPr>
      </p:pic>
      <p:pic>
        <p:nvPicPr>
          <p:cNvPr id="7" name="Picture 6" descr="A group of math symbols&#10;&#10;Description automatically generated">
            <a:extLst>
              <a:ext uri="{FF2B5EF4-FFF2-40B4-BE49-F238E27FC236}">
                <a16:creationId xmlns:a16="http://schemas.microsoft.com/office/drawing/2014/main" id="{99D8F331-5132-604B-49E8-6BB6581F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35" y="3076989"/>
            <a:ext cx="5689600" cy="118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58AB-F013-C975-007B-DD77D3698102}"/>
              </a:ext>
            </a:extLst>
          </p:cNvPr>
          <p:cNvSpPr txBox="1"/>
          <p:nvPr/>
        </p:nvSpPr>
        <p:spPr>
          <a:xfrm>
            <a:off x="569843" y="4929809"/>
            <a:ext cx="9875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f 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will further warp the learnable embedding so it can generalize better for unseen time delay. </a:t>
            </a: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We add this projected embedding to each agents’ feature </a:t>
            </a:r>
            <a:r>
              <a:rPr lang="en-IN" sz="1800" b="1" dirty="0">
                <a:solidFill>
                  <a:srgbClr val="000000"/>
                </a:solidFill>
                <a:effectLst/>
                <a:latin typeface="CMBX10"/>
              </a:rPr>
              <a:t>H</a:t>
            </a:r>
            <a:r>
              <a:rPr lang="en-IN" sz="1800" i="1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IN" sz="1800" dirty="0">
                <a:solidFill>
                  <a:srgbClr val="000000"/>
                </a:solidFill>
                <a:effectLst/>
                <a:latin typeface="CMMI7"/>
              </a:rPr>
              <a:t>before feeding to the Transformer</a:t>
            </a:r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5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F00589-2849-9C52-7FD5-682486F414D7}"/>
              </a:ext>
            </a:extLst>
          </p:cNvPr>
          <p:cNvSpPr txBox="1"/>
          <p:nvPr/>
        </p:nvSpPr>
        <p:spPr>
          <a:xfrm>
            <a:off x="819807" y="43092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E1D8D-CC0E-111B-E67C-2C315D34D927}"/>
              </a:ext>
            </a:extLst>
          </p:cNvPr>
          <p:cNvSpPr txBox="1"/>
          <p:nvPr/>
        </p:nvSpPr>
        <p:spPr>
          <a:xfrm>
            <a:off x="713127" y="1148781"/>
            <a:ext cx="8872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Perceiving the complex driving environment precisely is crucial to the safety of autonomous vehicles (Avs)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A282E-EAD2-1249-33DF-6F1D901E8B3E}"/>
              </a:ext>
            </a:extLst>
          </p:cNvPr>
          <p:cNvSpPr txBox="1"/>
          <p:nvPr/>
        </p:nvSpPr>
        <p:spPr>
          <a:xfrm>
            <a:off x="1844041" y="2967335"/>
            <a:ext cx="7974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 is to develop a robust fusion system to enhance the vehicle’s perception capability and handle real world challenges in a unified end-to-end fashion.</a:t>
            </a:r>
          </a:p>
        </p:txBody>
      </p:sp>
    </p:spTree>
    <p:extLst>
      <p:ext uri="{BB962C8B-B14F-4D97-AF65-F5344CB8AC3E}">
        <p14:creationId xmlns:p14="http://schemas.microsoft.com/office/powerpoint/2010/main" val="199402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FF974-A5BF-91A5-194F-4174CFB1FDDA}"/>
              </a:ext>
            </a:extLst>
          </p:cNvPr>
          <p:cNvSpPr txBox="1"/>
          <p:nvPr/>
        </p:nvSpPr>
        <p:spPr>
          <a:xfrm>
            <a:off x="819806" y="200092"/>
            <a:ext cx="416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Data under 2 settings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E3F9C-CD39-F783-E1A7-FEBDB8F1BEB0}"/>
              </a:ext>
            </a:extLst>
          </p:cNvPr>
          <p:cNvSpPr txBox="1"/>
          <p:nvPr/>
        </p:nvSpPr>
        <p:spPr>
          <a:xfrm>
            <a:off x="819806" y="860696"/>
            <a:ext cx="109759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Novel large-scale V2X perception dataset using that explicitly considers real-world noises during V2X communication, using the high-fidelity simulator CARLA &amp;</a:t>
            </a:r>
          </a:p>
          <a:p>
            <a:r>
              <a:rPr lang="en-US" sz="2400" dirty="0"/>
              <a:t>Cooperative driving automation simulation tool </a:t>
            </a:r>
            <a:r>
              <a:rPr lang="en-US" sz="2400" dirty="0" err="1"/>
              <a:t>OpenCDA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 total, there are 11,447 frames in our dataset (33,081 samples if we count frames per agent in the same scene), and the train/validation/test splits are 6,694/1,920/2,833, respectively</a:t>
            </a:r>
          </a:p>
          <a:p>
            <a:endParaRPr lang="en-US" sz="2400" dirty="0"/>
          </a:p>
          <a:p>
            <a:r>
              <a:rPr lang="en-US" sz="2400" dirty="0"/>
              <a:t>Adam optimizer with an initial learning rate of 0.001 and steadily decay it every 10 epochs using a factor of 0.1.</a:t>
            </a:r>
          </a:p>
          <a:p>
            <a:r>
              <a:rPr lang="en-US" sz="2400" dirty="0"/>
              <a:t>All models are trained on Tesla V100.</a:t>
            </a:r>
          </a:p>
          <a:p>
            <a:endParaRPr lang="en-US" sz="2400" dirty="0"/>
          </a:p>
          <a:p>
            <a:r>
              <a:rPr lang="en-US" sz="2400" dirty="0"/>
              <a:t>1) Perfect Setting, where the pose is accurate, and everything is synchronized across agents; </a:t>
            </a:r>
          </a:p>
          <a:p>
            <a:r>
              <a:rPr lang="en-US" sz="2400" dirty="0"/>
              <a:t>2) Noisy Setting, where pose error and time delay are both considered</a:t>
            </a:r>
          </a:p>
        </p:txBody>
      </p:sp>
    </p:spTree>
    <p:extLst>
      <p:ext uri="{BB962C8B-B14F-4D97-AF65-F5344CB8AC3E}">
        <p14:creationId xmlns:p14="http://schemas.microsoft.com/office/powerpoint/2010/main" val="53874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C1E6B7-EF9D-391D-CC2C-C886762721A6}"/>
              </a:ext>
            </a:extLst>
          </p:cNvPr>
          <p:cNvSpPr txBox="1"/>
          <p:nvPr/>
        </p:nvSpPr>
        <p:spPr>
          <a:xfrm>
            <a:off x="819806" y="200092"/>
            <a:ext cx="5219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Data under 2 settings .. </a:t>
            </a:r>
            <a:r>
              <a:rPr lang="en-US" sz="2800" dirty="0" err="1"/>
              <a:t>cont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3BE93-0F2F-4867-BDC0-80DC595FA925}"/>
              </a:ext>
            </a:extLst>
          </p:cNvPr>
          <p:cNvSpPr txBox="1"/>
          <p:nvPr/>
        </p:nvSpPr>
        <p:spPr>
          <a:xfrm>
            <a:off x="819806" y="860696"/>
            <a:ext cx="109759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communication range of each agent is set as 70 m, whereas all the agents out of this broadcasting radius of ego vehicle is ignored.</a:t>
            </a:r>
          </a:p>
          <a:p>
            <a:endParaRPr lang="en-US" sz="2400" dirty="0"/>
          </a:p>
          <a:p>
            <a:r>
              <a:rPr lang="en-US" sz="2400" dirty="0"/>
              <a:t>During Training - A random AV is selected as the ego vehicle, </a:t>
            </a:r>
          </a:p>
          <a:p>
            <a:r>
              <a:rPr lang="en-US" sz="2400" dirty="0"/>
              <a:t>During Testing - Evaluate on a fixed ego vehicle for all the compared models.</a:t>
            </a:r>
          </a:p>
          <a:p>
            <a:endParaRPr lang="en-US" sz="2400" dirty="0"/>
          </a:p>
          <a:p>
            <a:r>
              <a:rPr lang="en-US" sz="2400" dirty="0"/>
              <a:t>For the </a:t>
            </a:r>
            <a:r>
              <a:rPr lang="en-US" sz="2400" dirty="0" err="1"/>
              <a:t>PointPillar</a:t>
            </a:r>
            <a:r>
              <a:rPr lang="en-US" sz="2400" dirty="0"/>
              <a:t> backbone, we set the voxel resolution to 0.4 m for</a:t>
            </a:r>
          </a:p>
          <a:p>
            <a:r>
              <a:rPr lang="en-US" sz="2400" dirty="0"/>
              <a:t>both height and width</a:t>
            </a:r>
          </a:p>
          <a:p>
            <a:endParaRPr lang="en-US" sz="2400" dirty="0"/>
          </a:p>
          <a:p>
            <a:r>
              <a:rPr lang="en-US" sz="2400" dirty="0"/>
              <a:t>Our V2X-ViT has 3 encoder layers with 3 window sizes in </a:t>
            </a:r>
            <a:r>
              <a:rPr lang="en-US" sz="2400" dirty="0" err="1"/>
              <a:t>MSwin</a:t>
            </a:r>
            <a:r>
              <a:rPr lang="en-US" sz="2400" dirty="0"/>
              <a:t>: 4, 8, and 16</a:t>
            </a:r>
          </a:p>
        </p:txBody>
      </p:sp>
    </p:spTree>
    <p:extLst>
      <p:ext uri="{BB962C8B-B14F-4D97-AF65-F5344CB8AC3E}">
        <p14:creationId xmlns:p14="http://schemas.microsoft.com/office/powerpoint/2010/main" val="168548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D37AD-94C2-7ACE-883E-89E9881F6D0E}"/>
              </a:ext>
            </a:extLst>
          </p:cNvPr>
          <p:cNvSpPr txBox="1"/>
          <p:nvPr/>
        </p:nvSpPr>
        <p:spPr>
          <a:xfrm>
            <a:off x="819806" y="200092"/>
            <a:ext cx="134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3ABEC-1D38-5BAE-A540-54F772AEA6EB}"/>
              </a:ext>
            </a:extLst>
          </p:cNvPr>
          <p:cNvSpPr txBox="1"/>
          <p:nvPr/>
        </p:nvSpPr>
        <p:spPr>
          <a:xfrm>
            <a:off x="819806" y="860696"/>
            <a:ext cx="109759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Experimental results demonstrate that V2XViT sets new state-of-the-art performance for 3D object detection and achieves robust performance even under harsh, noisy environments.</a:t>
            </a:r>
          </a:p>
          <a:p>
            <a:endParaRPr lang="en-US" sz="2400" dirty="0"/>
          </a:p>
          <a:p>
            <a:r>
              <a:rPr lang="en-US" sz="2400" dirty="0"/>
              <a:t>The detection performance is measured with Average Precisions (AP) at Intersection-over-Union (</a:t>
            </a:r>
            <a:r>
              <a:rPr lang="en-US" sz="2400" dirty="0" err="1"/>
              <a:t>IoU</a:t>
            </a:r>
            <a:r>
              <a:rPr lang="en-US" sz="2400" dirty="0"/>
              <a:t>) thresholds of 0.5 and 0.7</a:t>
            </a:r>
          </a:p>
        </p:txBody>
      </p:sp>
      <p:pic>
        <p:nvPicPr>
          <p:cNvPr id="5" name="Picture 4" descr="A table with numbers and a black text&#10;&#10;Description automatically generated">
            <a:extLst>
              <a:ext uri="{FF2B5EF4-FFF2-40B4-BE49-F238E27FC236}">
                <a16:creationId xmlns:a16="http://schemas.microsoft.com/office/drawing/2014/main" id="{1907FE29-EE10-8A65-4845-D7547080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44" y="3381359"/>
            <a:ext cx="7772400" cy="27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D37AD-94C2-7ACE-883E-89E9881F6D0E}"/>
              </a:ext>
            </a:extLst>
          </p:cNvPr>
          <p:cNvSpPr txBox="1"/>
          <p:nvPr/>
        </p:nvSpPr>
        <p:spPr>
          <a:xfrm>
            <a:off x="819806" y="200092"/>
            <a:ext cx="3777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Quantitative evaluation</a:t>
            </a:r>
          </a:p>
        </p:txBody>
      </p:sp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DEC874C-5541-EE19-ED0A-2E14FF6B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65" y="1067723"/>
            <a:ext cx="10106267" cy="2361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99B9B-1B4B-EA33-6E79-4A3E2745E61A}"/>
              </a:ext>
            </a:extLst>
          </p:cNvPr>
          <p:cNvSpPr txBox="1"/>
          <p:nvPr/>
        </p:nvSpPr>
        <p:spPr>
          <a:xfrm>
            <a:off x="819806" y="3518587"/>
            <a:ext cx="1106642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: </a:t>
            </a:r>
          </a:p>
          <a:p>
            <a:endParaRPr lang="en-US" dirty="0"/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b: </a:t>
            </a:r>
          </a:p>
          <a:p>
            <a:r>
              <a:rPr lang="en-IN" sz="1800" dirty="0" err="1">
                <a:solidFill>
                  <a:srgbClr val="000000"/>
                </a:solidFill>
                <a:effectLst/>
                <a:latin typeface="CMR10"/>
              </a:rPr>
              <a:t>i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) using a single small window branch (SW), </a:t>
            </a: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ii) using a small and </a:t>
            </a:r>
            <a:r>
              <a:rPr lang="en-IN" dirty="0"/>
              <a:t> 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a middle window (SMW), and </a:t>
            </a: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iii) using all three window branches (SMLW).</a:t>
            </a:r>
            <a:endParaRPr lang="en-IN" dirty="0"/>
          </a:p>
          <a:p>
            <a:endParaRPr lang="en-US" dirty="0"/>
          </a:p>
          <a:p>
            <a:r>
              <a:rPr lang="en-US" dirty="0"/>
              <a:t>c:</a:t>
            </a: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With the default compression rate (32x), our V2X-ViT outperforms other intermediate fusion methods substantially; </a:t>
            </a: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Even under a 128x compression rate, our model can still maintain high performance. </a:t>
            </a:r>
          </a:p>
          <a:p>
            <a:r>
              <a:rPr lang="en-IN" dirty="0">
                <a:solidFill>
                  <a:srgbClr val="000000"/>
                </a:solidFill>
                <a:latin typeface="CMR10"/>
              </a:rPr>
              <a:t>[</a:t>
            </a:r>
            <a:r>
              <a:rPr lang="en-IN" sz="1800" dirty="0">
                <a:solidFill>
                  <a:srgbClr val="000000"/>
                </a:solidFill>
                <a:effectLst/>
                <a:latin typeface="CMR10"/>
              </a:rPr>
              <a:t>V2X-ViT is insensitive to large compression rate.]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625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D37AD-94C2-7ACE-883E-89E9881F6D0E}"/>
              </a:ext>
            </a:extLst>
          </p:cNvPr>
          <p:cNvSpPr txBox="1"/>
          <p:nvPr/>
        </p:nvSpPr>
        <p:spPr>
          <a:xfrm>
            <a:off x="819806" y="200092"/>
            <a:ext cx="271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Ablation Studies</a:t>
            </a:r>
          </a:p>
        </p:txBody>
      </p:sp>
      <p:pic>
        <p:nvPicPr>
          <p:cNvPr id="10" name="Picture 9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7FF63601-A102-766F-FCD6-F4DA3B1C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7" y="3079293"/>
            <a:ext cx="5512964" cy="1868410"/>
          </a:xfrm>
          <a:prstGeom prst="rect">
            <a:avLst/>
          </a:prstGeom>
        </p:spPr>
      </p:pic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00E5D610-7A65-410A-3DB3-97A1FE43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27" y="5219641"/>
            <a:ext cx="5382211" cy="1222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0D5407-83CF-A57E-CE6E-D5801BC90C34}"/>
              </a:ext>
            </a:extLst>
          </p:cNvPr>
          <p:cNvSpPr txBox="1"/>
          <p:nvPr/>
        </p:nvSpPr>
        <p:spPr>
          <a:xfrm>
            <a:off x="7992533" y="3450777"/>
            <a:ext cx="297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MBX10"/>
              </a:rPr>
              <a:t>Effect of DPE </a:t>
            </a:r>
            <a:r>
              <a:rPr lang="en-IN" sz="1800" dirty="0" err="1">
                <a:solidFill>
                  <a:srgbClr val="000000"/>
                </a:solidFill>
                <a:effectLst/>
                <a:latin typeface="CMBX10"/>
              </a:rPr>
              <a:t>w.r.t.</a:t>
            </a:r>
            <a:r>
              <a:rPr lang="en-IN" sz="1800" dirty="0">
                <a:solidFill>
                  <a:srgbClr val="000000"/>
                </a:solidFill>
                <a:effectLst/>
                <a:latin typeface="CMBX10"/>
              </a:rPr>
              <a:t> time delay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24A5A-BC76-F1EF-19C5-62B7B7DE8F84}"/>
              </a:ext>
            </a:extLst>
          </p:cNvPr>
          <p:cNvSpPr txBox="1"/>
          <p:nvPr/>
        </p:nvSpPr>
        <p:spPr>
          <a:xfrm>
            <a:off x="8128000" y="5349291"/>
            <a:ext cx="3147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 Time measurement </a:t>
            </a:r>
          </a:p>
          <a:p>
            <a:r>
              <a:rPr lang="en-US" dirty="0"/>
              <a:t>1 encoder</a:t>
            </a:r>
          </a:p>
          <a:p>
            <a:r>
              <a:rPr lang="en-US" dirty="0"/>
              <a:t>3 encoders</a:t>
            </a:r>
          </a:p>
        </p:txBody>
      </p:sp>
      <p:pic>
        <p:nvPicPr>
          <p:cNvPr id="6" name="Picture 5" descr="A close-up of a check mark&#10;&#10;Description automatically generated">
            <a:extLst>
              <a:ext uri="{FF2B5EF4-FFF2-40B4-BE49-F238E27FC236}">
                <a16:creationId xmlns:a16="http://schemas.microsoft.com/office/drawing/2014/main" id="{8BD27E99-E84C-B501-BB32-D303F593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17" y="750308"/>
            <a:ext cx="4987030" cy="1951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8B16D-CC7A-9FFD-66EA-1A497CD9E793}"/>
              </a:ext>
            </a:extLst>
          </p:cNvPr>
          <p:cNvSpPr txBox="1"/>
          <p:nvPr/>
        </p:nvSpPr>
        <p:spPr>
          <a:xfrm>
            <a:off x="8362192" y="1725862"/>
            <a:ext cx="272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MBX10"/>
              </a:rPr>
              <a:t>Component ablation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8557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D37AD-94C2-7ACE-883E-89E9881F6D0E}"/>
              </a:ext>
            </a:extLst>
          </p:cNvPr>
          <p:cNvSpPr txBox="1"/>
          <p:nvPr/>
        </p:nvSpPr>
        <p:spPr>
          <a:xfrm>
            <a:off x="819806" y="200092"/>
            <a:ext cx="3557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Qualitative evaluation</a:t>
            </a:r>
          </a:p>
        </p:txBody>
      </p:sp>
      <p:pic>
        <p:nvPicPr>
          <p:cNvPr id="4" name="Picture 3" descr="A comparison of red and blue images&#10;&#10;Description automatically generated">
            <a:extLst>
              <a:ext uri="{FF2B5EF4-FFF2-40B4-BE49-F238E27FC236}">
                <a16:creationId xmlns:a16="http://schemas.microsoft.com/office/drawing/2014/main" id="{40B990CE-4CB5-554B-B1BA-D520DD94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20" y="1330879"/>
            <a:ext cx="10970960" cy="2394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902E3F-FC77-B9F3-1E2C-793202A7A7B9}"/>
              </a:ext>
            </a:extLst>
          </p:cNvPr>
          <p:cNvSpPr txBox="1"/>
          <p:nvPr/>
        </p:nvSpPr>
        <p:spPr>
          <a:xfrm>
            <a:off x="1049867" y="4165600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MBX10"/>
              </a:rPr>
              <a:t>Aggregated LiDAR points and attention maps for ego.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3669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D37AD-94C2-7ACE-883E-89E9881F6D0E}"/>
              </a:ext>
            </a:extLst>
          </p:cNvPr>
          <p:cNvSpPr txBox="1"/>
          <p:nvPr/>
        </p:nvSpPr>
        <p:spPr>
          <a:xfrm>
            <a:off x="819806" y="200092"/>
            <a:ext cx="3557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Qualitative evaluation</a:t>
            </a:r>
          </a:p>
        </p:txBody>
      </p:sp>
      <p:pic>
        <p:nvPicPr>
          <p:cNvPr id="5" name="Picture 4" descr="A collage of images of a city&#10;&#10;Description automatically generated">
            <a:extLst>
              <a:ext uri="{FF2B5EF4-FFF2-40B4-BE49-F238E27FC236}">
                <a16:creationId xmlns:a16="http://schemas.microsoft.com/office/drawing/2014/main" id="{F1C3B99E-F069-5FFB-C553-C6F780B8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7" y="1176825"/>
            <a:ext cx="11068346" cy="45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14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D37AD-94C2-7ACE-883E-89E9881F6D0E}"/>
              </a:ext>
            </a:extLst>
          </p:cNvPr>
          <p:cNvSpPr txBox="1"/>
          <p:nvPr/>
        </p:nvSpPr>
        <p:spPr>
          <a:xfrm>
            <a:off x="819806" y="200092"/>
            <a:ext cx="406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 Complexity</a:t>
            </a:r>
          </a:p>
        </p:txBody>
      </p:sp>
      <p:pic>
        <p:nvPicPr>
          <p:cNvPr id="4" name="Picture 3" descr="A table with black text&#10;&#10;Description automatically generated">
            <a:extLst>
              <a:ext uri="{FF2B5EF4-FFF2-40B4-BE49-F238E27FC236}">
                <a16:creationId xmlns:a16="http://schemas.microsoft.com/office/drawing/2014/main" id="{C8EC17F2-BBDD-E7F8-4BC0-3F7C43BC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36" y="743068"/>
            <a:ext cx="8924464" cy="2573480"/>
          </a:xfrm>
          <a:prstGeom prst="rect">
            <a:avLst/>
          </a:prstGeom>
        </p:spPr>
      </p:pic>
      <p:pic>
        <p:nvPicPr>
          <p:cNvPr id="7" name="Picture 6" descr="A graph of a cross with a green and blue cross&#10;&#10;Description automatically generated with medium confidence">
            <a:extLst>
              <a:ext uri="{FF2B5EF4-FFF2-40B4-BE49-F238E27FC236}">
                <a16:creationId xmlns:a16="http://schemas.microsoft.com/office/drawing/2014/main" id="{03BC01B9-FF98-ADB3-CF23-33AB01B4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35" y="3541453"/>
            <a:ext cx="7987197" cy="31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7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CDAFFC-85BF-A6AA-08D5-B3E47148DD66}"/>
              </a:ext>
            </a:extLst>
          </p:cNvPr>
          <p:cNvSpPr txBox="1"/>
          <p:nvPr/>
        </p:nvSpPr>
        <p:spPr>
          <a:xfrm>
            <a:off x="819806" y="200092"/>
            <a:ext cx="236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Research Gap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DD5FD-2F06-6347-7402-FCCA254CE6A6}"/>
              </a:ext>
            </a:extLst>
          </p:cNvPr>
          <p:cNvSpPr txBox="1"/>
          <p:nvPr/>
        </p:nvSpPr>
        <p:spPr>
          <a:xfrm>
            <a:off x="819806" y="860696"/>
            <a:ext cx="109759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Assumed the sensor setups among the same category of agents are identical in HMSA.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time delay is set to 100 </a:t>
            </a:r>
            <a:r>
              <a:rPr lang="en-US" sz="2400" dirty="0" err="1"/>
              <a:t>ms</a:t>
            </a:r>
            <a:r>
              <a:rPr lang="en-US" sz="2400" dirty="0"/>
              <a:t> for all the evaluated models to have a fair comparison of their robustness against asynchronous message propagation.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Models trained on simulated datasets, there are known issues on data bias and generalization ability to real-world scenarios.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Although the design choice of our communication approach (i.e., project LiDAR to others at the beginning) has an advantage of accuracy, its scalability is limited.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Future research on fairness, privacy, and robustness in visual learning systems for autonomous vehicles</a:t>
            </a:r>
          </a:p>
        </p:txBody>
      </p:sp>
    </p:spTree>
    <p:extLst>
      <p:ext uri="{BB962C8B-B14F-4D97-AF65-F5344CB8AC3E}">
        <p14:creationId xmlns:p14="http://schemas.microsoft.com/office/powerpoint/2010/main" val="167953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CDAFFC-85BF-A6AA-08D5-B3E47148DD66}"/>
              </a:ext>
            </a:extLst>
          </p:cNvPr>
          <p:cNvSpPr txBox="1"/>
          <p:nvPr/>
        </p:nvSpPr>
        <p:spPr>
          <a:xfrm>
            <a:off x="819806" y="200092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DD5FD-2F06-6347-7402-FCCA254CE6A6}"/>
              </a:ext>
            </a:extLst>
          </p:cNvPr>
          <p:cNvSpPr txBox="1"/>
          <p:nvPr/>
        </p:nvSpPr>
        <p:spPr>
          <a:xfrm>
            <a:off x="819806" y="860696"/>
            <a:ext cx="109759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HMSA for adaptive information fusion between heterogeneous agents.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MSwin</a:t>
            </a:r>
            <a:r>
              <a:rPr lang="en-US" sz="2400" dirty="0"/>
              <a:t> that simultaneously captures local and global spatial feature interactions in parallel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V2XSet, a new large-scale open simulation dataset for V2X perception, which explicitly accounts for imperfect real-world conditions.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CC316-B824-BD30-209D-E37894C0371D}"/>
              </a:ext>
            </a:extLst>
          </p:cNvPr>
          <p:cNvSpPr txBox="1"/>
          <p:nvPr/>
        </p:nvSpPr>
        <p:spPr>
          <a:xfrm>
            <a:off x="819806" y="3675736"/>
            <a:ext cx="109759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Experiments show that the proposed V2X-ViT significantly advances the performance on V2X LiDAR-based 3D object detection, achieving a 21.2% gain of AP compared to single-agent baseline and performing favorably against leading intermediate fusion methods by at least 7.3%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Compared with existing datasets, V2XSet incorporates both V2X cooperation and realistic noise simulation.</a:t>
            </a:r>
          </a:p>
        </p:txBody>
      </p:sp>
    </p:spTree>
    <p:extLst>
      <p:ext uri="{BB962C8B-B14F-4D97-AF65-F5344CB8AC3E}">
        <p14:creationId xmlns:p14="http://schemas.microsoft.com/office/powerpoint/2010/main" val="15930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F00589-2849-9C52-7FD5-682486F414D7}"/>
              </a:ext>
            </a:extLst>
          </p:cNvPr>
          <p:cNvSpPr txBox="1"/>
          <p:nvPr/>
        </p:nvSpPr>
        <p:spPr>
          <a:xfrm>
            <a:off x="819806" y="200092"/>
            <a:ext cx="1812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743F-C911-B645-516A-0224692EBB52}"/>
              </a:ext>
            </a:extLst>
          </p:cNvPr>
          <p:cNvSpPr txBox="1"/>
          <p:nvPr/>
        </p:nvSpPr>
        <p:spPr>
          <a:xfrm>
            <a:off x="819807" y="3433800"/>
            <a:ext cx="940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Vehicle-to-Vehicle (V2V) collaboration =&gt; Visual information from multiple nearby AVs are shared for a complete and accurate understanding of the environment.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31C36-61C0-D03B-BCC2-1DC0B7E0C6D7}"/>
              </a:ext>
            </a:extLst>
          </p:cNvPr>
          <p:cNvSpPr txBox="1"/>
          <p:nvPr/>
        </p:nvSpPr>
        <p:spPr>
          <a:xfrm>
            <a:off x="819807" y="800256"/>
            <a:ext cx="940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Single-vehicle perception systems =&gt; Demonstrated significant improvement in several tasks such as semantic segmentation, depth estimation and object detection and tracking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D799B-15FB-BBE8-E7AE-7A06692300E7}"/>
              </a:ext>
            </a:extLst>
          </p:cNvPr>
          <p:cNvSpPr txBox="1"/>
          <p:nvPr/>
        </p:nvSpPr>
        <p:spPr>
          <a:xfrm>
            <a:off x="2249739" y="2117028"/>
            <a:ext cx="9591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remain. Single-agent perception system tends to suffer from occlusion and sparse sensor observation at a far distance, which can potentially cause catastrophic consequences.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7C111-1423-1D52-A1C8-7CE273691ACF}"/>
              </a:ext>
            </a:extLst>
          </p:cNvPr>
          <p:cNvSpPr txBox="1"/>
          <p:nvPr/>
        </p:nvSpPr>
        <p:spPr>
          <a:xfrm>
            <a:off x="2249739" y="4634129"/>
            <a:ext cx="946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 remains : This ignores a critical collaborator – roadside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520CC-DAB4-6FE9-6A91-9AC6AA5E7C56}"/>
              </a:ext>
            </a:extLst>
          </p:cNvPr>
          <p:cNvSpPr txBox="1"/>
          <p:nvPr/>
        </p:nvSpPr>
        <p:spPr>
          <a:xfrm>
            <a:off x="819806" y="5457579"/>
            <a:ext cx="940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Deploying a robust V2X perception system is non-trivial as it forms heterogeneous graph formed by infrastructure and AVs, unlike homogeneous graphs in V2V.</a:t>
            </a:r>
          </a:p>
        </p:txBody>
      </p:sp>
    </p:spTree>
    <p:extLst>
      <p:ext uri="{BB962C8B-B14F-4D97-AF65-F5344CB8AC3E}">
        <p14:creationId xmlns:p14="http://schemas.microsoft.com/office/powerpoint/2010/main" val="3865060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D37AD-94C2-7ACE-883E-89E9881F6D0E}"/>
              </a:ext>
            </a:extLst>
          </p:cNvPr>
          <p:cNvSpPr txBox="1"/>
          <p:nvPr/>
        </p:nvSpPr>
        <p:spPr>
          <a:xfrm>
            <a:off x="819806" y="200092"/>
            <a:ext cx="3478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Detailed Architecture</a:t>
            </a:r>
          </a:p>
        </p:txBody>
      </p:sp>
      <p:pic>
        <p:nvPicPr>
          <p:cNvPr id="4" name="Picture 3" descr="A table with text and numbers&#10;&#10;Description automatically generated">
            <a:extLst>
              <a:ext uri="{FF2B5EF4-FFF2-40B4-BE49-F238E27FC236}">
                <a16:creationId xmlns:a16="http://schemas.microsoft.com/office/drawing/2014/main" id="{03FB0CCF-4274-9D89-0B7C-11D4B034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575" y="723312"/>
            <a:ext cx="7772400" cy="57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62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D37AD-94C2-7ACE-883E-89E9881F6D0E}"/>
              </a:ext>
            </a:extLst>
          </p:cNvPr>
          <p:cNvSpPr txBox="1"/>
          <p:nvPr/>
        </p:nvSpPr>
        <p:spPr>
          <a:xfrm>
            <a:off x="819806" y="200092"/>
            <a:ext cx="5533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Spatial-Temporal Attention Module</a:t>
            </a:r>
          </a:p>
        </p:txBody>
      </p:sp>
      <p:pic>
        <p:nvPicPr>
          <p:cNvPr id="5" name="Picture 4" descr="A black rectangular object with black text&#10;&#10;Description automatically generated">
            <a:extLst>
              <a:ext uri="{FF2B5EF4-FFF2-40B4-BE49-F238E27FC236}">
                <a16:creationId xmlns:a16="http://schemas.microsoft.com/office/drawing/2014/main" id="{B3425748-CDA9-1A57-73C9-2C5C60C1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28" y="875595"/>
            <a:ext cx="7023100" cy="135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9854DC-2162-6F1C-57EE-D2E990505324}"/>
              </a:ext>
            </a:extLst>
          </p:cNvPr>
          <p:cNvSpPr txBox="1"/>
          <p:nvPr/>
        </p:nvSpPr>
        <p:spPr>
          <a:xfrm>
            <a:off x="1135762" y="2458519"/>
            <a:ext cx="9419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0000"/>
                </a:solidFill>
                <a:effectLst/>
              </a:rPr>
              <a:t>Due to the time delay, the ego vehicle observes the data at a different time </a:t>
            </a:r>
            <a:r>
              <a:rPr lang="en-IN" sz="2400" i="1" dirty="0">
                <a:solidFill>
                  <a:srgbClr val="000000"/>
                </a:solidFill>
                <a:effectLst/>
              </a:rPr>
              <a:t>t[e]</a:t>
            </a:r>
            <a:r>
              <a:rPr lang="en-IN" sz="2400" dirty="0">
                <a:solidFill>
                  <a:srgbClr val="000000"/>
                </a:solidFill>
                <a:effectLst/>
              </a:rPr>
              <a:t>. </a:t>
            </a:r>
            <a:r>
              <a:rPr lang="en-IN" sz="2400" dirty="0"/>
              <a:t>To correct this misalignment between the received features and ego-vehicle’s features, a global transformation in terms of a differential 2D transformation is applied, to warp the intermediate features spatially.</a:t>
            </a:r>
          </a:p>
        </p:txBody>
      </p:sp>
    </p:spTree>
    <p:extLst>
      <p:ext uri="{BB962C8B-B14F-4D97-AF65-F5344CB8AC3E}">
        <p14:creationId xmlns:p14="http://schemas.microsoft.com/office/powerpoint/2010/main" val="34604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62BD9-5050-626B-3712-B977F25C07BA}"/>
              </a:ext>
            </a:extLst>
          </p:cNvPr>
          <p:cNvSpPr txBox="1"/>
          <p:nvPr/>
        </p:nvSpPr>
        <p:spPr>
          <a:xfrm>
            <a:off x="819806" y="1071465"/>
            <a:ext cx="940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Configuration discrepancies between infrastructure and vehicle sensors, such as types, noise levels, installation height, and even sensor attributes and modality.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6F72B-8433-3FC1-90DC-0A4E4BB0BCF8}"/>
              </a:ext>
            </a:extLst>
          </p:cNvPr>
          <p:cNvSpPr txBox="1"/>
          <p:nvPr/>
        </p:nvSpPr>
        <p:spPr>
          <a:xfrm>
            <a:off x="819806" y="2619948"/>
            <a:ext cx="9591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GPS localization noises and the asynchronous sensor measurements of AVs and infrastructure can introduce inaccurate coordinate transformation and lagged sensing information.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4CAFB-691C-86A2-30E2-C8D36338AAF9}"/>
              </a:ext>
            </a:extLst>
          </p:cNvPr>
          <p:cNvSpPr txBox="1"/>
          <p:nvPr/>
        </p:nvSpPr>
        <p:spPr>
          <a:xfrm>
            <a:off x="819806" y="200092"/>
            <a:ext cx="2429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V2X Challenge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23F25-7366-1F3B-BE07-10B868D31611}"/>
              </a:ext>
            </a:extLst>
          </p:cNvPr>
          <p:cNvSpPr txBox="1"/>
          <p:nvPr/>
        </p:nvSpPr>
        <p:spPr>
          <a:xfrm>
            <a:off x="819806" y="4342068"/>
            <a:ext cx="959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Asynchronous information sharing,  pose errors, and  heterogeneity of V2X components</a:t>
            </a:r>
          </a:p>
        </p:txBody>
      </p:sp>
    </p:spTree>
    <p:extLst>
      <p:ext uri="{BB962C8B-B14F-4D97-AF65-F5344CB8AC3E}">
        <p14:creationId xmlns:p14="http://schemas.microsoft.com/office/powerpoint/2010/main" val="141014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74CAFB-691C-86A2-30E2-C8D36338AAF9}"/>
              </a:ext>
            </a:extLst>
          </p:cNvPr>
          <p:cNvSpPr txBox="1"/>
          <p:nvPr/>
        </p:nvSpPr>
        <p:spPr>
          <a:xfrm>
            <a:off x="819806" y="200092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V2X</a:t>
            </a:r>
          </a:p>
        </p:txBody>
      </p:sp>
      <p:pic>
        <p:nvPicPr>
          <p:cNvPr id="5" name="Picture 4" descr="A car on the road&#10;&#10;Description automatically generated with medium confidence">
            <a:extLst>
              <a:ext uri="{FF2B5EF4-FFF2-40B4-BE49-F238E27FC236}">
                <a16:creationId xmlns:a16="http://schemas.microsoft.com/office/drawing/2014/main" id="{8C159C23-BEA1-E943-B750-20040C18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6" y="990400"/>
            <a:ext cx="5586794" cy="3335082"/>
          </a:xfrm>
          <a:prstGeom prst="rect">
            <a:avLst/>
          </a:prstGeom>
        </p:spPr>
      </p:pic>
      <p:pic>
        <p:nvPicPr>
          <p:cNvPr id="8" name="Picture 7" descr="A diagram of a ca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35BC1EB-B2B4-674D-AB71-D6A5585E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1" y="3613504"/>
            <a:ext cx="6299200" cy="31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6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8B5038-CB34-4948-AA5A-2EEDD1939644}"/>
              </a:ext>
            </a:extLst>
          </p:cNvPr>
          <p:cNvSpPr txBox="1"/>
          <p:nvPr/>
        </p:nvSpPr>
        <p:spPr>
          <a:xfrm>
            <a:off x="819806" y="200092"/>
            <a:ext cx="671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cooperative perception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6340D-99A9-5506-DCAD-EEA78FC4D9BB}"/>
              </a:ext>
            </a:extLst>
          </p:cNvPr>
          <p:cNvSpPr txBox="1"/>
          <p:nvPr/>
        </p:nvSpPr>
        <p:spPr>
          <a:xfrm>
            <a:off x="960120" y="1036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34768-5649-C0E1-731B-32D98E8F460B}"/>
              </a:ext>
            </a:extLst>
          </p:cNvPr>
          <p:cNvSpPr txBox="1"/>
          <p:nvPr/>
        </p:nvSpPr>
        <p:spPr>
          <a:xfrm>
            <a:off x="819806" y="1071465"/>
            <a:ext cx="10732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efficiently fuse visual cues from neighboring agents.</a:t>
            </a:r>
          </a:p>
          <a:p>
            <a:endParaRPr lang="en-US" sz="2400" dirty="0"/>
          </a:p>
          <a:p>
            <a:r>
              <a:rPr lang="en-US" sz="2400" dirty="0"/>
              <a:t> Based on its message sharing strategy it is divided into 3 categories :</a:t>
            </a:r>
          </a:p>
          <a:p>
            <a:r>
              <a:rPr lang="en-US" sz="2400" dirty="0"/>
              <a:t> 	1.  Early fusion : Where raw data is shared and gathered to form a holistic view.</a:t>
            </a:r>
          </a:p>
          <a:p>
            <a:r>
              <a:rPr lang="en-US" sz="2400" dirty="0"/>
              <a:t> 	2. Intermediate fusion : Where intermediate neural features are extracted based on each agent’s observation and then transmitted.</a:t>
            </a:r>
          </a:p>
          <a:p>
            <a:endParaRPr lang="en-US" sz="2400" dirty="0"/>
          </a:p>
          <a:p>
            <a:r>
              <a:rPr lang="en-US" sz="2400" dirty="0"/>
              <a:t> 	3.  Late fusion : Where detection outputs are shared.</a:t>
            </a:r>
          </a:p>
          <a:p>
            <a:endParaRPr lang="en-US" sz="2400" dirty="0"/>
          </a:p>
          <a:p>
            <a:r>
              <a:rPr lang="en-US" sz="2400" dirty="0"/>
              <a:t>Intermediate fusion has attracted increasing attention because of its good balance between accuracy and transmission bandwidth</a:t>
            </a:r>
          </a:p>
        </p:txBody>
      </p:sp>
    </p:spTree>
    <p:extLst>
      <p:ext uri="{BB962C8B-B14F-4D97-AF65-F5344CB8AC3E}">
        <p14:creationId xmlns:p14="http://schemas.microsoft.com/office/powerpoint/2010/main" val="16205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18477D-3B60-4D60-CD28-D22C2BA7293F}"/>
              </a:ext>
            </a:extLst>
          </p:cNvPr>
          <p:cNvSpPr txBox="1"/>
          <p:nvPr/>
        </p:nvSpPr>
        <p:spPr>
          <a:xfrm>
            <a:off x="819806" y="1065468"/>
            <a:ext cx="110521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Intermediate fusion methods  for </a:t>
            </a:r>
            <a:r>
              <a:rPr lang="en-US" sz="2400" b="1" dirty="0"/>
              <a:t>V2V perception </a:t>
            </a:r>
            <a:r>
              <a:rPr lang="en-US" sz="2400" dirty="0"/>
              <a:t>:</a:t>
            </a:r>
          </a:p>
          <a:p>
            <a:r>
              <a:rPr lang="en-US" sz="2400" dirty="0"/>
              <a:t>OPV2V -&gt; implements a single-head self-attention module to fuse features,</a:t>
            </a:r>
          </a:p>
          <a:p>
            <a:r>
              <a:rPr lang="en-US" sz="2400" dirty="0"/>
              <a:t>F-Cooper -&gt; employs </a:t>
            </a:r>
            <a:r>
              <a:rPr lang="en-US" sz="2400" dirty="0" err="1"/>
              <a:t>maxout</a:t>
            </a:r>
            <a:r>
              <a:rPr lang="en-US" sz="2400" dirty="0"/>
              <a:t> fusion operation.</a:t>
            </a:r>
          </a:p>
          <a:p>
            <a:r>
              <a:rPr lang="en-US" sz="2400" dirty="0"/>
              <a:t>V2VNet -&gt; proposes a spatial-aware message passing mechanism to jointly reason detection and prediction.</a:t>
            </a:r>
          </a:p>
          <a:p>
            <a:endParaRPr lang="en-US" sz="2400" dirty="0"/>
          </a:p>
          <a:p>
            <a:r>
              <a:rPr lang="en-US" sz="2400" dirty="0"/>
              <a:t>Here,  regresses vehicles localization errors with consistent pose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A1B8C-8065-2B02-5900-95AA10E70823}"/>
              </a:ext>
            </a:extLst>
          </p:cNvPr>
          <p:cNvSpPr txBox="1"/>
          <p:nvPr/>
        </p:nvSpPr>
        <p:spPr>
          <a:xfrm>
            <a:off x="819806" y="4085280"/>
            <a:ext cx="1035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V2X methods explored late fusion strategies to aggregate information from infrastructure and vehicles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BC2DB-189C-1FAE-7CBB-164E388574C3}"/>
              </a:ext>
            </a:extLst>
          </p:cNvPr>
          <p:cNvSpPr txBox="1"/>
          <p:nvPr/>
        </p:nvSpPr>
        <p:spPr>
          <a:xfrm>
            <a:off x="819806" y="200092"/>
            <a:ext cx="7770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cooperative perception framework .. </a:t>
            </a:r>
            <a:r>
              <a:rPr lang="en-US" sz="2800" dirty="0" err="1"/>
              <a:t>cont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742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18477D-3B60-4D60-CD28-D22C2BA7293F}"/>
              </a:ext>
            </a:extLst>
          </p:cNvPr>
          <p:cNvSpPr txBox="1"/>
          <p:nvPr/>
        </p:nvSpPr>
        <p:spPr>
          <a:xfrm>
            <a:off x="819806" y="1065468"/>
            <a:ext cx="11052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LiDAR-based 3D object detection</a:t>
            </a:r>
            <a:r>
              <a:rPr lang="en-US" sz="2400" dirty="0"/>
              <a:t>:</a:t>
            </a:r>
          </a:p>
          <a:p>
            <a:r>
              <a:rPr lang="en-US" sz="2400" dirty="0"/>
              <a:t>Numerous methods have been explored to extract features from raw points, voxels, bird-eye-view (BEV) images, and their mixtures. </a:t>
            </a:r>
          </a:p>
          <a:p>
            <a:r>
              <a:rPr lang="en-US" sz="2400" dirty="0" err="1"/>
              <a:t>PointRCNN</a:t>
            </a:r>
            <a:r>
              <a:rPr lang="en-US" sz="2400" dirty="0"/>
              <a:t> proposes a two-stage strategy based on raw point clouds, which learns rough estimation in the first stage and then refines it with semantic attributes.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A1B8C-8065-2B02-5900-95AA10E70823}"/>
              </a:ext>
            </a:extLst>
          </p:cNvPr>
          <p:cNvSpPr txBox="1"/>
          <p:nvPr/>
        </p:nvSpPr>
        <p:spPr>
          <a:xfrm>
            <a:off x="819806" y="3621368"/>
            <a:ext cx="1035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Despite having high accuracy, their inference speed and memory consumption are difficult to optimize due to reliance on 3D convolutions.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BC2DB-189C-1FAE-7CBB-164E388574C3}"/>
              </a:ext>
            </a:extLst>
          </p:cNvPr>
          <p:cNvSpPr txBox="1"/>
          <p:nvPr/>
        </p:nvSpPr>
        <p:spPr>
          <a:xfrm>
            <a:off x="819806" y="200092"/>
            <a:ext cx="872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cooperative perception framework .. Alternative</a:t>
            </a:r>
          </a:p>
        </p:txBody>
      </p:sp>
    </p:spTree>
    <p:extLst>
      <p:ext uri="{BB962C8B-B14F-4D97-AF65-F5344CB8AC3E}">
        <p14:creationId xmlns:p14="http://schemas.microsoft.com/office/powerpoint/2010/main" val="3065083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481387-DD57-CFFA-7CF3-35B5069DAF8B}"/>
              </a:ext>
            </a:extLst>
          </p:cNvPr>
          <p:cNvSpPr txBox="1"/>
          <p:nvPr/>
        </p:nvSpPr>
        <p:spPr>
          <a:xfrm>
            <a:off x="835046" y="200092"/>
            <a:ext cx="2728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 -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8477D-3B60-4D60-CD28-D22C2BA7293F}"/>
              </a:ext>
            </a:extLst>
          </p:cNvPr>
          <p:cNvSpPr txBox="1"/>
          <p:nvPr/>
        </p:nvSpPr>
        <p:spPr>
          <a:xfrm>
            <a:off x="819806" y="1065468"/>
            <a:ext cx="9591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V2X – VIT  :</a:t>
            </a:r>
          </a:p>
          <a:p>
            <a:r>
              <a:rPr lang="en-US" sz="2400" dirty="0"/>
              <a:t>Here, AVs and Infrastructure capture, encode, compress, and send intermediate visual features with each other, while the ego vehicle (i.e., receiver) employs V2X-Transformer to perform information fusion for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A1B8C-8065-2B02-5900-95AA10E70823}"/>
              </a:ext>
            </a:extLst>
          </p:cNvPr>
          <p:cNvSpPr txBox="1"/>
          <p:nvPr/>
        </p:nvSpPr>
        <p:spPr>
          <a:xfrm>
            <a:off x="819806" y="3253376"/>
            <a:ext cx="10351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A customized heterogeneous multi-agent self-attention module that explicitly considers agent types (vehicles and infrastructure) and their connections when performing attentive fusion.</a:t>
            </a:r>
          </a:p>
          <a:p>
            <a:r>
              <a:rPr lang="en-US" sz="2400" dirty="0"/>
              <a:t>2) A multi-scale window attention module that can handle localization errors by using multi-resolution windows in parallel.</a:t>
            </a:r>
          </a:p>
          <a:p>
            <a:r>
              <a:rPr lang="en-US" sz="2400" dirty="0"/>
              <a:t>3) Also integrate a delay-aware positional encoding to handle the time</a:t>
            </a:r>
          </a:p>
          <a:p>
            <a:r>
              <a:rPr lang="en-US" sz="2400" dirty="0"/>
              <a:t>delay uncertainty further.</a:t>
            </a:r>
          </a:p>
        </p:txBody>
      </p:sp>
    </p:spTree>
    <p:extLst>
      <p:ext uri="{BB962C8B-B14F-4D97-AF65-F5344CB8AC3E}">
        <p14:creationId xmlns:p14="http://schemas.microsoft.com/office/powerpoint/2010/main" val="106713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2126</Words>
  <Application>Microsoft Macintosh PowerPoint</Application>
  <PresentationFormat>Widescreen</PresentationFormat>
  <Paragraphs>222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CMBX10</vt:lpstr>
      <vt:lpstr>CMMI10</vt:lpstr>
      <vt:lpstr>CMMI7</vt:lpstr>
      <vt:lpstr>CMR10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Danny Savla</dc:creator>
  <cp:lastModifiedBy>Danny Savla</cp:lastModifiedBy>
  <cp:revision>72</cp:revision>
  <dcterms:created xsi:type="dcterms:W3CDTF">2024-08-24T07:30:02Z</dcterms:created>
  <dcterms:modified xsi:type="dcterms:W3CDTF">2024-08-30T14:20:21Z</dcterms:modified>
</cp:coreProperties>
</file>